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8" r:id="rId4"/>
    <p:sldId id="258" r:id="rId5"/>
    <p:sldId id="288" r:id="rId6"/>
    <p:sldId id="289" r:id="rId7"/>
    <p:sldId id="290" r:id="rId8"/>
    <p:sldId id="262" r:id="rId9"/>
    <p:sldId id="292" r:id="rId10"/>
    <p:sldId id="264" r:id="rId11"/>
    <p:sldId id="293" r:id="rId12"/>
    <p:sldId id="265" r:id="rId13"/>
    <p:sldId id="286" r:id="rId14"/>
    <p:sldId id="259" r:id="rId15"/>
    <p:sldId id="279" r:id="rId16"/>
    <p:sldId id="301" r:id="rId17"/>
    <p:sldId id="303" r:id="rId18"/>
    <p:sldId id="299" r:id="rId19"/>
    <p:sldId id="302" r:id="rId20"/>
    <p:sldId id="270" r:id="rId21"/>
    <p:sldId id="272" r:id="rId22"/>
    <p:sldId id="273" r:id="rId23"/>
    <p:sldId id="285" r:id="rId24"/>
    <p:sldId id="300" r:id="rId25"/>
    <p:sldId id="280" r:id="rId26"/>
    <p:sldId id="276" r:id="rId27"/>
    <p:sldId id="277" r:id="rId28"/>
  </p:sldIdLst>
  <p:sldSz cx="12192000" cy="6858000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9E7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0797E-9B6A-4400-A002-376FBAF6DA2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3A9A9-34F3-4A1A-89CB-0CA3962EE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34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A9A9-34F3-4A1A-89CB-0CA3962EEA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174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3A9A9-34F3-4A1A-89CB-0CA3962EEA1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763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3A9A9-34F3-4A1A-89CB-0CA3962EEA1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3A9A9-34F3-4A1A-89CB-0CA3962EEA1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38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65D6E-F59B-4EDD-A531-1E182C9A1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D72340-F444-45E1-90EA-6659F185F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2B9C01-87AB-4609-B4BB-EE8FCFAE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1CE3B4-57D8-490E-88F9-BDED988C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7D114E-2511-4CD9-8906-A9F6D422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BE67C-EC37-4023-8F62-5DB67B05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7E1770-4E8E-4897-A68E-E4D914162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FEFACD-5DBE-48C2-8B5E-DCD53F12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EC31E4-AB0B-4F6D-8207-F8C9997D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8454C4-9A4B-4FBC-8179-482D08F2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86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4B2919-5376-4F6A-A20E-0E4603B33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D8C46C-6BBE-4103-8CED-0A9B9BFED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BB0F35-852C-463B-9720-764D8C75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B8A891-7A43-4E5F-BB8E-ADA7F13F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12CF41-D61C-4260-836B-AA514074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20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17123-0E86-40A3-A288-C1B56234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3A0082-417D-405D-A55F-C57A5E285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99E550-C5CF-4811-9530-05E6F003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DF597A-F774-4F6C-93DF-B574194B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EDF8A9-64E6-428A-9DFB-08DB77CA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2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0C50B3-994F-49C2-9684-CA690B3F5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24C453-0538-4984-BBC6-2CBC70A7A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366120-7801-4ED5-9DC3-93AA265A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B436ED-3E45-48CF-BE6E-6420F57D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398FD0-9EEE-4B33-8FDE-2FFEA8B3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6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9CD07-C20A-46E4-A017-1FB9D92E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2788D-0C77-4164-820E-61606EFD1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DE4632-CA30-4ED5-888B-B5CD39715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E5645D-BADE-4F7A-A7AA-E1329D02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38F3F3-E379-4A01-A247-2E5D2D267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54DBE5-2BBC-466F-B4BE-99BFFD61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1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F3607-831D-471A-96E1-71240606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7BCB13-5433-4DD3-8955-1F53CB0CC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F9598C-4B92-4B9E-9CAB-6461B4FE7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56475AB-2768-4F15-A9B1-4948D70DC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B405F5-AB82-4F09-805C-13096BD99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DCEB3E0-8986-4DDB-8359-FB9952C8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C693AC-0D04-4BEF-B0C2-EFDB84B8C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451A226-7CC7-4ABC-8E8E-0FF74ECD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19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6F5D4-3A97-4801-9902-01E06E99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9E4DD2-7D2F-4A7B-96EB-322A2AD4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D5EEE-4960-4B81-A956-D7CED37CB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5BE3B5-2E8F-4B77-94ED-379D1D42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21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B9C52DC-8B41-412D-B34A-233F3A7B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C31AFB-E131-4C4A-8202-FCE0AAB1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260063-0237-4331-A36C-528F1A14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42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399C1-CAB6-43A1-A2AC-82F011EF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F2E97-1338-4A36-8989-B7A090D4D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3EFCA6-9968-4334-881B-AB5A9A591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DF22FD-EB83-4831-A03A-BFECD511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DB8057-9C27-4C9D-867B-678EF177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20174C-6CBD-4878-8023-FD93A800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62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3C332-1AD5-4322-A8AC-BF382EA1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1399F8-364D-4768-A35C-6230DFD02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42806-F0CA-449B-A594-9B27D0D31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678316-31AC-430F-A17B-3B9589AB9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51A946-5FBD-4AD5-AC69-ACD4BDF25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139097-F432-4C8A-AECA-29C5449B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2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5530BB1-E1B8-40AC-B3EC-E621A342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83788C-B061-4CA0-9E96-9F42A96BD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8E620D-5473-4322-B0F5-1C94044FA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4647-209F-432A-B348-DE1C54F2C1E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DCC1E5-4A7E-4DB3-A874-62684D29D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B6DD54-F32D-4DC7-8D11-2A763019A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E60A-46C5-4849-BD49-5C5AE217C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95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sskolstvi.cz/" TargetMode="External"/><Relationship Id="rId7" Type="http://schemas.openxmlformats.org/officeDocument/2006/relationships/hyperlink" Target="https://www.olkraj.cz/pro-verejnost-cl-280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jimacky.cermat.cz/" TargetMode="External"/><Relationship Id="rId5" Type="http://schemas.openxmlformats.org/officeDocument/2006/relationships/hyperlink" Target="http://rejskol.msmt.cz/" TargetMode="External"/><Relationship Id="rId4" Type="http://schemas.openxmlformats.org/officeDocument/2006/relationships/hyperlink" Target="http://www.infoabsolvent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absolvent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p.cz/" TargetMode="External"/><Relationship Id="rId5" Type="http://schemas.openxmlformats.org/officeDocument/2006/relationships/hyperlink" Target="http://www.mamenato.cz/" TargetMode="External"/><Relationship Id="rId4" Type="http://schemas.openxmlformats.org/officeDocument/2006/relationships/hyperlink" Target="http://www.budoucnostprofesi.cz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bsolvent.cz/" TargetMode="External"/><Relationship Id="rId2" Type="http://schemas.openxmlformats.org/officeDocument/2006/relationships/hyperlink" Target="https://www.atlasskolstvi.cz/stredni-skoly?region=olomoucky-kraj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cio.cz/" TargetMode="External"/><Relationship Id="rId2" Type="http://schemas.openxmlformats.org/officeDocument/2006/relationships/hyperlink" Target="http://cermat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io.cz/Ukazky/OnlinePriprava/Testy" TargetMode="External"/><Relationship Id="rId4" Type="http://schemas.openxmlformats.org/officeDocument/2006/relationships/hyperlink" Target="http://www.zkousky-nanecisto.cz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o.cz/prijimaci-zkousky-na-ss/prijimacky-nanecisto/?_ga=2.40222306.1988202666.1569934055-1106417804.1569934055" TargetMode="External"/><Relationship Id="rId2" Type="http://schemas.openxmlformats.org/officeDocument/2006/relationships/hyperlink" Target="https://www.scio.cz/prijimaci-zkousky-na-ss/prezencni-kurzy/index.asp?_ga=2.201319150.1988202666.1569934055-1106417804.1569934055#pkFor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o.cz/prijimaci-zkousky-na-ss/mesicni-porce-pripravy/index.asp?_ga=2.7718770.1988202666.1569934055-1106417804.1569934055" TargetMode="External"/><Relationship Id="rId5" Type="http://schemas.openxmlformats.org/officeDocument/2006/relationships/hyperlink" Target="https://www.scio.cz/prijimaci-zkousky-na-ss/tistene-sady-testu/index.asp?_ga=2.41411426.1988202666.1569934055-1106417804.1569934055" TargetMode="External"/><Relationship Id="rId4" Type="http://schemas.openxmlformats.org/officeDocument/2006/relationships/hyperlink" Target="https://www.scio.cz/prijimaci-zkousky-na-ss/on-line-kurzy/index.asp?_ga=2.37531488.1988202666.1569934055-1106417804.1569934055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senicenh.cz/?page_id=47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na.hanustiakova@zssenicenh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pp-olomouc.cz/ppp/ppp-olomouc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mondo.cz/" TargetMode="External"/><Relationship Id="rId2" Type="http://schemas.openxmlformats.org/officeDocument/2006/relationships/hyperlink" Target="http://www.emiero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st-osobnost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95927-5FDD-44A0-A5CF-0CEF55DDC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6253" y="1200186"/>
            <a:ext cx="10045825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INFORMACE OHLEDNĚ PŘIJÍMACÍHO ŘÍZENÍ NA STŘEDNÍ ŠKOLY VE ŠKOLNÍM ROCE 2023-2024</a:t>
            </a:r>
            <a:br>
              <a:rPr lang="cs-CZ" dirty="0">
                <a:solidFill>
                  <a:schemeClr val="accent1">
                    <a:lumMod val="50000"/>
                  </a:schemeClr>
                </a:solidFill>
              </a:rPr>
            </a:b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124321-49B9-4638-BFB2-B6D35C5AA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8530" y="5658676"/>
            <a:ext cx="9144000" cy="82788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ZŠ a MŠ SENICE NA HANÉ</a:t>
            </a:r>
          </a:p>
          <a:p>
            <a:r>
              <a:rPr lang="cs-CZ" dirty="0"/>
              <a:t>Kariérní poradenství: Mgr. Markéta Houdková</a:t>
            </a:r>
          </a:p>
        </p:txBody>
      </p:sp>
    </p:spTree>
    <p:extLst>
      <p:ext uri="{BB962C8B-B14F-4D97-AF65-F5344CB8AC3E}">
        <p14:creationId xmlns:p14="http://schemas.microsoft.com/office/powerpoint/2010/main" val="1444193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6066F1-487E-4DFC-9B4D-D2699CA8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36" y="2328363"/>
            <a:ext cx="12229973" cy="429409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cs-CZ" sz="9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INFORMACE O ŠKOLÁCH A OBORECH</a:t>
            </a:r>
            <a:br>
              <a:rPr lang="cs-CZ" sz="9600" dirty="0"/>
            </a:br>
            <a:r>
              <a:rPr lang="cs-CZ" sz="9600" dirty="0">
                <a:hlinkClick r:id="rId3"/>
              </a:rPr>
              <a:t>http://www.atlasskolstvi.cz/</a:t>
            </a:r>
            <a:r>
              <a:rPr lang="cs-CZ" sz="9600" dirty="0"/>
              <a:t> – vyhledávání škol a oborů v ČR </a:t>
            </a:r>
            <a:br>
              <a:rPr lang="cs-CZ" sz="9600" dirty="0"/>
            </a:br>
            <a:r>
              <a:rPr lang="cs-CZ" sz="9600" dirty="0">
                <a:hlinkClick r:id="rId4"/>
              </a:rPr>
              <a:t>http://www.infoabsolvent.cz/</a:t>
            </a:r>
            <a:r>
              <a:rPr lang="cs-CZ" sz="9600" dirty="0"/>
              <a:t> - vyhledávání škol a oborů v ČR, učební plány, příprava a uplatnění absolventů, video ukázky </a:t>
            </a:r>
            <a:br>
              <a:rPr lang="cs-CZ" sz="9600" dirty="0"/>
            </a:br>
            <a:r>
              <a:rPr lang="cs-CZ" sz="9600" dirty="0">
                <a:hlinkClick r:id="rId5"/>
              </a:rPr>
              <a:t>http://rejskol.msmt.cz/</a:t>
            </a:r>
            <a:r>
              <a:rPr lang="cs-CZ" sz="9600" dirty="0"/>
              <a:t> - rejstřík škol MŠMT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cs-CZ" sz="9600" b="1" dirty="0">
                <a:solidFill>
                  <a:srgbClr val="FF0000"/>
                </a:solidFill>
              </a:rPr>
              <a:t>INFORMACE O PŘIJÍMACÍM ŘÍZENÍ </a:t>
            </a:r>
            <a:r>
              <a:rPr lang="pt-BR" sz="9600" b="1" dirty="0">
                <a:solidFill>
                  <a:srgbClr val="FF0000"/>
                </a:solidFill>
              </a:rPr>
              <a:t> </a:t>
            </a:r>
            <a:endParaRPr lang="cs-CZ" sz="9600" b="1" dirty="0">
              <a:solidFill>
                <a:srgbClr val="FF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cs-CZ" sz="9600" b="1" dirty="0">
                <a:solidFill>
                  <a:srgbClr val="FF0000"/>
                </a:solidFill>
              </a:rPr>
              <a:t>    </a:t>
            </a:r>
            <a:r>
              <a:rPr lang="cs-CZ" sz="9600" dirty="0">
                <a:hlinkClick r:id="rId6"/>
              </a:rPr>
              <a:t>https://prijimacky.cermat.cz/</a:t>
            </a:r>
            <a:r>
              <a:rPr lang="cs-CZ" sz="9600" dirty="0"/>
              <a:t> - informace MŠMT o jednotné přijímací zkoušce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9600" dirty="0"/>
              <a:t>    </a:t>
            </a:r>
            <a:r>
              <a:rPr lang="cs-CZ" sz="9600" dirty="0">
                <a:hlinkClick r:id="rId7"/>
              </a:rPr>
              <a:t>https://www.olkraj.cz/pro-verejnost-cl-280.html</a:t>
            </a:r>
            <a:r>
              <a:rPr lang="cs-CZ" sz="9600" dirty="0"/>
              <a:t> - informace Ol. Kraje o přijímacích zkouškách</a:t>
            </a:r>
            <a:endParaRPr lang="cs-CZ" sz="96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2AF47AD-4182-4664-8E56-B705429F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36" y="614960"/>
            <a:ext cx="11384264" cy="150238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C000"/>
                </a:solidFill>
                <a:latin typeface="Arial Black" panose="020B0A04020102020204" pitchFamily="34" charset="0"/>
              </a:rPr>
              <a:t>3. Zdroje informací k výběru SŠ i o průběhu přijímacího řízení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FCDA93CB-24B0-4621-976C-9DDE29B37773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</p:spTree>
    <p:extLst>
      <p:ext uri="{BB962C8B-B14F-4D97-AF65-F5344CB8AC3E}">
        <p14:creationId xmlns:p14="http://schemas.microsoft.com/office/powerpoint/2010/main" val="324067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6066F1-487E-4DFC-9B4D-D2699CA8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36" y="2441837"/>
            <a:ext cx="12483190" cy="4294094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INFORMACE O POVOLÁNÍCH</a:t>
            </a:r>
            <a:br>
              <a:rPr lang="pt-BR" sz="2400" dirty="0"/>
            </a:br>
            <a:r>
              <a:rPr lang="cs-CZ" sz="2400" dirty="0">
                <a:hlinkClick r:id="rId3"/>
              </a:rPr>
              <a:t>http://www.infoabsolvent.cz/</a:t>
            </a:r>
            <a:r>
              <a:rPr lang="cs-CZ" sz="2400" dirty="0"/>
              <a:t> – informační systém o uplatnění absolventů na trhu práce </a:t>
            </a:r>
            <a:br>
              <a:rPr lang="cs-CZ" sz="2400" dirty="0"/>
            </a:br>
            <a:r>
              <a:rPr lang="cs-CZ" sz="2400" dirty="0">
                <a:hlinkClick r:id="rId4"/>
              </a:rPr>
              <a:t>http://www.budoucnostprofesi.cz/</a:t>
            </a:r>
            <a:r>
              <a:rPr lang="cs-CZ" sz="2400" dirty="0"/>
              <a:t> – současná situace a budoucnost profesí na trhu práce v ČR</a:t>
            </a:r>
            <a:br>
              <a:rPr lang="cs-CZ" sz="2400" dirty="0"/>
            </a:br>
            <a:r>
              <a:rPr lang="cs-CZ" sz="2400" dirty="0">
                <a:hlinkClick r:id="rId5"/>
              </a:rPr>
              <a:t>http://www.mamenato.cz/</a:t>
            </a:r>
            <a:r>
              <a:rPr lang="cs-CZ" sz="2400" dirty="0"/>
              <a:t> – testy klíčových kompetencí</a:t>
            </a:r>
          </a:p>
          <a:p>
            <a:pPr lvl="0">
              <a:lnSpc>
                <a:spcPct val="120000"/>
              </a:lnSpc>
            </a:pPr>
            <a:r>
              <a:rPr lang="cs-CZ" sz="2400" dirty="0">
                <a:cs typeface="Times New Roman" pitchFamily="18" charset="0"/>
                <a:hlinkClick r:id="rId6"/>
              </a:rPr>
              <a:t>http://www.nsp.cz/</a:t>
            </a:r>
            <a:r>
              <a:rPr lang="cs-CZ" sz="2400" dirty="0">
                <a:cs typeface="Times New Roman" pitchFamily="18" charset="0"/>
              </a:rPr>
              <a:t> - národní soustava povolání</a:t>
            </a:r>
          </a:p>
          <a:p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2AF47AD-4182-4664-8E56-B705429F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36" y="766730"/>
            <a:ext cx="11384264" cy="150238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3. Zdroje informací k výběru SŠ i o průběhu přijímacího řízení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FCDA93CB-24B0-4621-976C-9DDE29B37773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</p:spTree>
    <p:extLst>
      <p:ext uri="{BB962C8B-B14F-4D97-AF65-F5344CB8AC3E}">
        <p14:creationId xmlns:p14="http://schemas.microsoft.com/office/powerpoint/2010/main" val="196335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491DD9-713B-452A-93BF-B0BDF61D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601" y="2244438"/>
            <a:ext cx="10515600" cy="4583832"/>
          </a:xfrm>
        </p:spPr>
        <p:txBody>
          <a:bodyPr/>
          <a:lstStyle/>
          <a:p>
            <a:pPr lvl="0"/>
            <a:r>
              <a:rPr lang="cs-CZ" b="1" dirty="0">
                <a:highlight>
                  <a:srgbClr val="FFFF00"/>
                </a:highlight>
                <a:cs typeface="Times New Roman" pitchFamily="18" charset="0"/>
              </a:rPr>
              <a:t>internetové stránky jednotlivých středních škol</a:t>
            </a:r>
          </a:p>
          <a:p>
            <a:pPr marL="457200" lvl="1" indent="0">
              <a:buNone/>
            </a:pPr>
            <a:endParaRPr lang="cs-CZ" dirty="0">
              <a:cs typeface="Times New Roman" pitchFamily="18" charset="0"/>
            </a:endParaRPr>
          </a:p>
          <a:p>
            <a:pPr marL="457200" lvl="1" indent="0">
              <a:buNone/>
            </a:pPr>
            <a:endParaRPr lang="cs-CZ" dirty="0">
              <a:cs typeface="Times New Roman" pitchFamily="18" charset="0"/>
            </a:endParaRPr>
          </a:p>
          <a:p>
            <a:r>
              <a:rPr lang="cs-CZ" b="1" dirty="0">
                <a:highlight>
                  <a:srgbClr val="FFFF00"/>
                </a:highlight>
                <a:cs typeface="Times New Roman" pitchFamily="18" charset="0"/>
              </a:rPr>
              <a:t>Dny otevřených dveří jednotlivých škol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  <a:cs typeface="Times New Roman" pitchFamily="18" charset="0"/>
            </a:endParaRPr>
          </a:p>
          <a:p>
            <a:pPr lvl="0"/>
            <a:endParaRPr lang="cs-CZ" dirty="0">
              <a:cs typeface="Times New Roman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1E651900-C046-4242-89E5-4882715C0D86}"/>
              </a:ext>
            </a:extLst>
          </p:cNvPr>
          <p:cNvSpPr txBox="1">
            <a:spLocks/>
          </p:cNvSpPr>
          <p:nvPr/>
        </p:nvSpPr>
        <p:spPr>
          <a:xfrm>
            <a:off x="7061434" y="48445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131" y="789269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3. Zdroje informací k výběru SŠ i o průběhu přijímacího řízení</a:t>
            </a:r>
            <a:endParaRPr lang="cs-CZ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40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A771D-3D21-427D-80F8-EEDA35131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Nejdůležitější odkazy: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CF33931-FE89-4C28-92A3-FF19F06089C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690688"/>
            <a:ext cx="10515600" cy="410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Atlas školství</a:t>
            </a:r>
          </a:p>
          <a:p>
            <a:pPr marL="742950" lvl="1" indent="-285750"/>
            <a:r>
              <a:rPr lang="cs-CZ" dirty="0"/>
              <a:t>seznam všech středních škol a oborů, které se budou v následujícím školním roce otvírat v Olomouckém kraji:</a:t>
            </a:r>
          </a:p>
          <a:p>
            <a:pPr marL="742950" lvl="1" indent="-285750"/>
            <a:r>
              <a:rPr lang="cs-CZ" dirty="0">
                <a:hlinkClick r:id="rId2"/>
              </a:rPr>
              <a:t>https://www.atlasskolstvi.cz/stredni-skoly?region=olomoucky-kraj</a:t>
            </a:r>
            <a:endParaRPr lang="cs-CZ" dirty="0"/>
          </a:p>
          <a:p>
            <a:pPr marL="742950" lvl="1" indent="-285750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FF0000"/>
                </a:solidFill>
              </a:rPr>
              <a:t>Infoabsolvent</a:t>
            </a:r>
            <a:endParaRPr lang="cs-CZ" b="1" dirty="0">
              <a:solidFill>
                <a:srgbClr val="FF0000"/>
              </a:solidFill>
            </a:endParaRPr>
          </a:p>
          <a:p>
            <a:pPr marL="742950" lvl="1" indent="-285750"/>
            <a:r>
              <a:rPr lang="cs-CZ" dirty="0"/>
              <a:t>průvodce volbou povolání i SŠ</a:t>
            </a:r>
          </a:p>
          <a:p>
            <a:pPr marL="742950" lvl="1" indent="-285750"/>
            <a:r>
              <a:rPr lang="cs-CZ" dirty="0">
                <a:hlinkClick r:id="rId3"/>
              </a:rPr>
              <a:t>https://www.infoabsolvent.cz/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466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408DF-EB49-4DE9-8BA9-E531ED73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138" y="449370"/>
            <a:ext cx="10976924" cy="5785175"/>
          </a:xfrm>
        </p:spPr>
        <p:txBody>
          <a:bodyPr>
            <a:normAutofit/>
          </a:bodyPr>
          <a:lstStyle/>
          <a:p>
            <a:pPr marL="285750" indent="-285750"/>
            <a:r>
              <a:rPr lang="cs-CZ" sz="3200" b="1" dirty="0">
                <a:solidFill>
                  <a:srgbClr val="FF0000"/>
                </a:solidFill>
              </a:rPr>
              <a:t>Portál </a:t>
            </a:r>
            <a:r>
              <a:rPr lang="pt-BR" sz="3200" b="1" dirty="0">
                <a:solidFill>
                  <a:srgbClr val="FF0000"/>
                </a:solidFill>
              </a:rPr>
              <a:t>Ministerstva práce a sociálních věcí </a:t>
            </a:r>
            <a:endParaRPr lang="cs-CZ" sz="3200" b="1" dirty="0">
              <a:solidFill>
                <a:srgbClr val="FF0000"/>
              </a:solidFill>
            </a:endParaRPr>
          </a:p>
          <a:p>
            <a:pPr lvl="1"/>
            <a:endParaRPr lang="cs-CZ" b="1" dirty="0"/>
          </a:p>
          <a:p>
            <a:pPr lvl="1"/>
            <a:r>
              <a:rPr lang="cs-CZ" dirty="0"/>
              <a:t>Webové stránky Ministerstva práce a sociálních věcí</a:t>
            </a:r>
            <a:br>
              <a:rPr lang="cs-CZ" dirty="0"/>
            </a:br>
            <a:r>
              <a:rPr lang="cs-CZ" sz="2800" dirty="0">
                <a:hlinkClick r:id="rId2"/>
              </a:rPr>
              <a:t>https://www.mpsv.cz/</a:t>
            </a:r>
            <a:endParaRPr lang="cs-CZ" sz="2800" dirty="0"/>
          </a:p>
          <a:p>
            <a:pPr lvl="1"/>
            <a:endParaRPr lang="cs-CZ" b="1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B7621F5-DA73-470D-A620-7C607A859960}"/>
              </a:ext>
            </a:extLst>
          </p:cNvPr>
          <p:cNvSpPr/>
          <p:nvPr/>
        </p:nvSpPr>
        <p:spPr>
          <a:xfrm>
            <a:off x="232699" y="3077902"/>
            <a:ext cx="607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1247E741-745C-44E3-A3CD-F48302B7C5E4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9686A29-54AF-467F-A7C9-29E828006296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37"/>
          <a:stretch/>
        </p:blipFill>
        <p:spPr>
          <a:xfrm>
            <a:off x="223442" y="2669939"/>
            <a:ext cx="11968558" cy="339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1FA2C2-5D44-4C1F-8B45-3DF8A7AD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2. PŘIJÍMACÍ ŘÍZENÍ NA SŠ</a:t>
            </a:r>
          </a:p>
        </p:txBody>
      </p:sp>
    </p:spTree>
    <p:extLst>
      <p:ext uri="{BB962C8B-B14F-4D97-AF65-F5344CB8AC3E}">
        <p14:creationId xmlns:p14="http://schemas.microsoft.com/office/powerpoint/2010/main" val="2540058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5F764-9061-4417-AAB5-84B3AEC4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PODÁNÍ PŘIHLÁŠEK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BD1868-8A33-427F-89A7-311AF3C2C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Žák má možnost podat si celkem </a:t>
            </a:r>
            <a:r>
              <a:rPr lang="cs-CZ" b="1" dirty="0">
                <a:solidFill>
                  <a:srgbClr val="7030A0"/>
                </a:solidFill>
              </a:rPr>
              <a:t>4 přihlášky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2 na umělecké obory do 30. 11. 2023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2 na střední školy neuměleckého směru – na klasické střední školy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do 1. března 2024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přihláška nanečisto (leden) – přepsání do systému – tisk – potvrzení vedením školy – podpis zákonného zástupce a dítěte – lékař – doručení do školy (nejlépe osobně, nebo doporučeně poštou)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857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AE907-5391-4668-9021-83E45BBA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7AADB0-D590-406F-A000-26067ED7A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54274" cy="4351338"/>
          </a:xfrm>
        </p:spPr>
        <p:txBody>
          <a:bodyPr/>
          <a:lstStyle/>
          <a:p>
            <a:r>
              <a:rPr lang="cs-CZ" b="1" dirty="0"/>
              <a:t>Pořadí škol na obou přihláškách je stejné</a:t>
            </a:r>
          </a:p>
          <a:p>
            <a:r>
              <a:rPr lang="cs-CZ" dirty="0"/>
              <a:t>Škola uvedená jako první – první termín přijímacích zkoušek – 12. duben 2024</a:t>
            </a:r>
          </a:p>
          <a:p>
            <a:r>
              <a:rPr lang="cs-CZ" dirty="0"/>
              <a:t>Škola uvedená jako druhá – druhý termín přijímacích zkoušek – 15. duben 2024</a:t>
            </a:r>
          </a:p>
          <a:p>
            <a:r>
              <a:rPr lang="cs-CZ" dirty="0"/>
              <a:t>NEJDE O PRIORITU!!!!</a:t>
            </a:r>
          </a:p>
          <a:p>
            <a:r>
              <a:rPr lang="cs-CZ" dirty="0"/>
              <a:t>BERE SE LEPŠÍ VÝSLEDEK!!!!</a:t>
            </a:r>
          </a:p>
        </p:txBody>
      </p:sp>
    </p:spTree>
    <p:extLst>
      <p:ext uri="{BB962C8B-B14F-4D97-AF65-F5344CB8AC3E}">
        <p14:creationId xmlns:p14="http://schemas.microsoft.com/office/powerpoint/2010/main" val="4159024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1EB28-291D-4E20-B0C6-4DA377AF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Termíny přijímacích zkoušek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EFC8A0-8794-4C97-AD22-7B227253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237"/>
            <a:ext cx="11599506" cy="4702726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cs typeface="Times New Roman" pitchFamily="18" charset="0"/>
              </a:rPr>
              <a:t>Jednotná přijímací zkouška</a:t>
            </a:r>
            <a:r>
              <a:rPr lang="cs-CZ" sz="3600" dirty="0">
                <a:cs typeface="Times New Roman" pitchFamily="18" charset="0"/>
              </a:rPr>
              <a:t>: </a:t>
            </a:r>
            <a:r>
              <a:rPr lang="cs-CZ" sz="3600" b="1" dirty="0">
                <a:solidFill>
                  <a:srgbClr val="FF0000"/>
                </a:solidFill>
                <a:cs typeface="Times New Roman" pitchFamily="18" charset="0"/>
              </a:rPr>
              <a:t>pátek</a:t>
            </a:r>
            <a:r>
              <a:rPr lang="cs-CZ" sz="3600" dirty="0">
                <a:cs typeface="Times New Roman" pitchFamily="18" charset="0"/>
              </a:rPr>
              <a:t> </a:t>
            </a:r>
            <a:r>
              <a:rPr lang="cs-CZ" sz="3600" b="1" dirty="0">
                <a:solidFill>
                  <a:srgbClr val="FF0000"/>
                </a:solidFill>
                <a:cs typeface="Times New Roman" pitchFamily="18" charset="0"/>
              </a:rPr>
              <a:t>12. dubna 2024 a pondělí 15. dubna 2024 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(čtyřleté obory)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  <a:cs typeface="Times New Roman" pitchFamily="18" charset="0"/>
            </a:endParaRPr>
          </a:p>
          <a:p>
            <a:pPr fontAlgn="base"/>
            <a:r>
              <a:rPr lang="cs-CZ" dirty="0">
                <a:cs typeface="Times New Roman" pitchFamily="18" charset="0"/>
              </a:rPr>
              <a:t>Náhradní termín (závažný důvod, nutná písemná omluva řediteli SŠ nejpozději do 3 dnů ):</a:t>
            </a:r>
          </a:p>
          <a:p>
            <a:pPr fontAlgn="base"/>
            <a:endParaRPr lang="cs-CZ" dirty="0">
              <a:cs typeface="Times New Roman" pitchFamily="18" charset="0"/>
            </a:endParaRPr>
          </a:p>
          <a:p>
            <a:pPr fontAlgn="base"/>
            <a:r>
              <a:rPr lang="cs-CZ" b="1" dirty="0"/>
              <a:t>1. náhradní termín: pondělí 29. dubna 2024</a:t>
            </a:r>
          </a:p>
          <a:p>
            <a:pPr fontAlgn="base"/>
            <a:r>
              <a:rPr lang="cs-CZ" b="1" dirty="0"/>
              <a:t>2. náhradní termín: úterý 30. dubna 2024</a:t>
            </a:r>
            <a:endParaRPr lang="cs-CZ" dirty="0"/>
          </a:p>
          <a:p>
            <a:pPr lvl="1"/>
            <a:endParaRPr lang="cs-CZ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228600" lvl="1">
              <a:spcBef>
                <a:spcPts val="1000"/>
              </a:spcBef>
            </a:pPr>
            <a:r>
              <a:rPr lang="cs-CZ" sz="2800" dirty="0">
                <a:cs typeface="Times New Roman" pitchFamily="18" charset="0"/>
              </a:rPr>
              <a:t>Obory Umění a užité umění: </a:t>
            </a:r>
            <a:r>
              <a:rPr lang="cs-CZ" sz="2800" dirty="0">
                <a:solidFill>
                  <a:srgbClr val="FF0000"/>
                </a:solidFill>
                <a:cs typeface="Times New Roman" pitchFamily="18" charset="0"/>
              </a:rPr>
              <a:t>talentová zkouška v termínu </a:t>
            </a:r>
            <a:r>
              <a:rPr lang="cs-CZ" sz="2800" b="1" dirty="0">
                <a:solidFill>
                  <a:srgbClr val="FF0000"/>
                </a:solidFill>
                <a:cs typeface="Times New Roman" pitchFamily="18" charset="0"/>
              </a:rPr>
              <a:t>od</a:t>
            </a:r>
            <a:r>
              <a:rPr lang="cs-CZ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cs typeface="Times New Roman" pitchFamily="18" charset="0"/>
              </a:rPr>
              <a:t>2. 1. 2024 do 15. 1. 2024 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>
                <a:cs typeface="Times New Roman" pitchFamily="18" charset="0"/>
              </a:rPr>
              <a:t>Obory na konzervatoři: </a:t>
            </a:r>
            <a:r>
              <a:rPr lang="cs-CZ" sz="2800" dirty="0">
                <a:solidFill>
                  <a:srgbClr val="FF0000"/>
                </a:solidFill>
                <a:cs typeface="Times New Roman" pitchFamily="18" charset="0"/>
              </a:rPr>
              <a:t>talentová zkouška </a:t>
            </a:r>
            <a:r>
              <a:rPr lang="cs-CZ" sz="2800" b="1" dirty="0">
                <a:solidFill>
                  <a:srgbClr val="FF0000"/>
                </a:solidFill>
                <a:cs typeface="Times New Roman" pitchFamily="18" charset="0"/>
              </a:rPr>
              <a:t>od 2.1. 2024 do 31. 1. 2024</a:t>
            </a:r>
          </a:p>
        </p:txBody>
      </p:sp>
    </p:spTree>
    <p:extLst>
      <p:ext uri="{BB962C8B-B14F-4D97-AF65-F5344CB8AC3E}">
        <p14:creationId xmlns:p14="http://schemas.microsoft.com/office/powerpoint/2010/main" val="3072882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8DFFB-E7AB-43D9-8DA0-EDA4F7BF0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Zápisový lístek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BCDC4C-F321-40C0-9678-8118B8182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dirty="0"/>
              <a:t>Zápisový lístek slouží</a:t>
            </a:r>
            <a:r>
              <a:rPr lang="cs-CZ" i="1" dirty="0"/>
              <a:t> </a:t>
            </a:r>
            <a:r>
              <a:rPr lang="cs-CZ" dirty="0"/>
              <a:t>k potvrzení úmyslu uchazeče stát se žákem příslušného oboru vzdělání na dané střední škole. Každý uchazeč o vzdělání ve střední škole obdrží </a:t>
            </a:r>
            <a:r>
              <a:rPr lang="cs-CZ" b="1" dirty="0">
                <a:solidFill>
                  <a:srgbClr val="00B0F0"/>
                </a:solidFill>
              </a:rPr>
              <a:t>jeden</a:t>
            </a:r>
            <a:r>
              <a:rPr lang="cs-CZ" dirty="0"/>
              <a:t> zápisový lístek (se specifickým kódem)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Při ztrátě Zápisového lístku vám nový vydá Krajský úřad v Olomouci!!!</a:t>
            </a:r>
          </a:p>
          <a:p>
            <a:r>
              <a:rPr lang="cs-CZ" dirty="0">
                <a:solidFill>
                  <a:srgbClr val="FF0000"/>
                </a:solidFill>
              </a:rPr>
              <a:t>Přijatý uchazeč potvrzuje zájem o školu odevzdáním zápisového lístku nejpozději do 10 pracovních dnů od zveřejnění seznamu přijatých uchazečů.</a:t>
            </a:r>
            <a:endParaRPr lang="cs-CZ" dirty="0">
              <a:solidFill>
                <a:srgbClr val="FF0000"/>
              </a:solidFill>
              <a:cs typeface="Times New Roman" pitchFamily="18" charset="0"/>
            </a:endParaRPr>
          </a:p>
          <a:p>
            <a:pPr lvl="0"/>
            <a:r>
              <a:rPr lang="cs-CZ" b="1" dirty="0">
                <a:cs typeface="Times New Roman" pitchFamily="18" charset="0"/>
              </a:rPr>
              <a:t>Termíny obdržení zápisového lístku ze ZŠ</a:t>
            </a:r>
          </a:p>
          <a:p>
            <a:pPr marL="804672" lvl="1" indent="-457200">
              <a:buFont typeface="Wingdings" panose="05000000000000000000" pitchFamily="2" charset="2"/>
              <a:buChar char="Ø"/>
            </a:pPr>
            <a:r>
              <a:rPr lang="cs-CZ" sz="2800" dirty="0">
                <a:cs typeface="Times New Roman" pitchFamily="18" charset="0"/>
              </a:rPr>
              <a:t>30.11. 2023 (u talentové zkoušky)</a:t>
            </a:r>
          </a:p>
          <a:p>
            <a:pPr marL="804672" lvl="1" indent="-457200">
              <a:buFont typeface="Wingdings" panose="05000000000000000000" pitchFamily="2" charset="2"/>
              <a:buChar char="Ø"/>
            </a:pPr>
            <a:r>
              <a:rPr lang="cs-CZ" sz="2800" dirty="0">
                <a:cs typeface="Times New Roman" pitchFamily="18" charset="0"/>
              </a:rPr>
              <a:t>jinak do 15. března 2024 – do vlastních rukou rodičů</a:t>
            </a:r>
          </a:p>
          <a:p>
            <a:r>
              <a:rPr lang="cs-CZ" b="1" dirty="0">
                <a:cs typeface="Times New Roman" pitchFamily="18" charset="0"/>
              </a:rPr>
              <a:t>Termín doručení vyplněného zápisového lístku řediteli SŠ:</a:t>
            </a:r>
          </a:p>
          <a:p>
            <a:pPr marL="804672" lvl="1" indent="-457200">
              <a:buFont typeface="Wingdings" panose="05000000000000000000" pitchFamily="2" charset="2"/>
              <a:buChar char="Ø"/>
            </a:pPr>
            <a:r>
              <a:rPr lang="cs-CZ" sz="2800" dirty="0">
                <a:cs typeface="Times New Roman" pitchFamily="18" charset="0"/>
              </a:rPr>
              <a:t>do 10 pracovních dnů ode dne oznámení přijetí žáka na SŠ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36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5A01D-6C4D-40ED-8452-F633D517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9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Arial Black" panose="020B0A04020102020204" pitchFamily="34" charset="0"/>
              </a:rPr>
              <a:t>OBSAH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3D7301-74D6-442A-9A5E-F597E873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2510"/>
            <a:ext cx="10515600" cy="47326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C000"/>
                </a:solidFill>
              </a:rPr>
              <a:t>VÝBĚR STŘEDNÍ ŠKOLY</a:t>
            </a:r>
          </a:p>
          <a:p>
            <a:pPr lvl="1"/>
            <a:r>
              <a:rPr lang="cs-CZ" dirty="0"/>
              <a:t>1. Jak žákům pomůže naše škola</a:t>
            </a:r>
          </a:p>
          <a:p>
            <a:pPr lvl="1"/>
            <a:r>
              <a:rPr lang="cs-CZ" dirty="0"/>
              <a:t>2. Možnosti testování</a:t>
            </a:r>
          </a:p>
          <a:p>
            <a:pPr lvl="1"/>
            <a:r>
              <a:rPr lang="cs-CZ" dirty="0"/>
              <a:t>3. Zdroje informací o výběru SŠ i o průběhu přijímacího řízení</a:t>
            </a:r>
          </a:p>
          <a:p>
            <a:pPr lvl="1"/>
            <a:endParaRPr lang="cs-CZ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70C0"/>
                </a:solidFill>
              </a:rPr>
              <a:t>PŘIJÍMACÍ ŘÍZENÍ NA SŠ pro školní rok 2023/2024</a:t>
            </a:r>
          </a:p>
          <a:p>
            <a:pPr lvl="1"/>
            <a:r>
              <a:rPr lang="cs-CZ" dirty="0"/>
              <a:t>1. Přihláška na SŠ</a:t>
            </a:r>
          </a:p>
          <a:p>
            <a:pPr lvl="1"/>
            <a:r>
              <a:rPr lang="cs-CZ" dirty="0"/>
              <a:t>2. Důležité termíny</a:t>
            </a:r>
          </a:p>
          <a:p>
            <a:pPr lvl="1"/>
            <a:r>
              <a:rPr lang="cs-CZ" dirty="0"/>
              <a:t>3. Přijímací zkoušky</a:t>
            </a:r>
          </a:p>
          <a:p>
            <a:pPr lvl="1"/>
            <a:r>
              <a:rPr lang="cs-CZ" dirty="0"/>
              <a:t>4. Příprava na jednotnou přijímací zkoušku</a:t>
            </a:r>
          </a:p>
          <a:p>
            <a:pPr lvl="1"/>
            <a:r>
              <a:rPr lang="cs-CZ" dirty="0"/>
              <a:t>5. Zápisový lístek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CBC6664-EE9C-4738-A204-9260FE21C251}"/>
              </a:ext>
            </a:extLst>
          </p:cNvPr>
          <p:cNvCxnSpPr/>
          <p:nvPr/>
        </p:nvCxnSpPr>
        <p:spPr>
          <a:xfrm>
            <a:off x="0" y="3308663"/>
            <a:ext cx="12192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219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DEDBC-8685-437E-A7CB-51ED59C46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54" y="1616492"/>
            <a:ext cx="10515600" cy="47024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3600" dirty="0">
                <a:cs typeface="Times New Roman" pitchFamily="18" charset="0"/>
              </a:rPr>
              <a:t>pozvánku k přijímací zkoušce obdrží žák 14 dnů před termínem zkoušky</a:t>
            </a:r>
          </a:p>
          <a:p>
            <a:r>
              <a:rPr lang="cs-CZ" sz="3600" dirty="0"/>
              <a:t>jednotné zkoušky se konají formou jednotných písemných testů </a:t>
            </a:r>
            <a:r>
              <a:rPr lang="cs-CZ" sz="3600" dirty="0">
                <a:solidFill>
                  <a:srgbClr val="FF0000"/>
                </a:solidFill>
              </a:rPr>
              <a:t>z předmětů </a:t>
            </a:r>
            <a:r>
              <a:rPr lang="cs-CZ" sz="3600" b="1" dirty="0">
                <a:solidFill>
                  <a:srgbClr val="FF0000"/>
                </a:solidFill>
              </a:rPr>
              <a:t>Český jazyk a literatura </a:t>
            </a:r>
            <a:r>
              <a:rPr lang="cs-CZ" sz="3600" dirty="0"/>
              <a:t>a </a:t>
            </a:r>
            <a:r>
              <a:rPr lang="cs-CZ" sz="3600" b="1" dirty="0">
                <a:solidFill>
                  <a:srgbClr val="FF0000"/>
                </a:solidFill>
              </a:rPr>
              <a:t>Matematika a její aplikace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v rozsahu stanoveném Rámcovým vzdělávacím programem pro základní vzdělávání</a:t>
            </a:r>
          </a:p>
          <a:p>
            <a:r>
              <a:rPr lang="cs-CZ" sz="3600" dirty="0"/>
              <a:t>Žák vykoná přijímací testy na obou školách – je přijímán na základě lepších výsledků</a:t>
            </a:r>
          </a:p>
          <a:p>
            <a:pPr marL="45720" lvl="0" indent="0" algn="ctr">
              <a:buNone/>
            </a:pPr>
            <a:endParaRPr lang="cs-CZ" sz="2000" dirty="0">
              <a:cs typeface="Times New Roman" pitchFamily="18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6BA2556-D99F-4BBF-A4B0-831F8F51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47" y="875668"/>
            <a:ext cx="8896462" cy="74082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  <a:latin typeface="Arial Black" panose="020B0A04020102020204" pitchFamily="34" charset="0"/>
              </a:rPr>
              <a:t>Jednotná přijímací zkouška – pro obory s maturitou, </a:t>
            </a:r>
            <a:br>
              <a:rPr lang="cs-CZ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cs-CZ" dirty="0">
                <a:solidFill>
                  <a:srgbClr val="0070C0"/>
                </a:solidFill>
                <a:latin typeface="Arial Black" panose="020B0A04020102020204" pitchFamily="34" charset="0"/>
              </a:rPr>
              <a:t>na učební obory se nekoná</a:t>
            </a:r>
            <a:r>
              <a:rPr lang="cs-CZ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	</a:t>
            </a:r>
            <a:br>
              <a:rPr lang="cs-CZ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</a:b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8D6A0C6F-D920-469B-91E5-8A00906F09EF}"/>
              </a:ext>
            </a:extLst>
          </p:cNvPr>
          <p:cNvSpPr txBox="1">
            <a:spLocks/>
          </p:cNvSpPr>
          <p:nvPr/>
        </p:nvSpPr>
        <p:spPr>
          <a:xfrm>
            <a:off x="6811861" y="16428"/>
            <a:ext cx="5740924" cy="84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PŘIJÍMACÍ ŘÍZENÍ NA SŠ</a:t>
            </a:r>
          </a:p>
        </p:txBody>
      </p:sp>
    </p:spTree>
    <p:extLst>
      <p:ext uri="{BB962C8B-B14F-4D97-AF65-F5344CB8AC3E}">
        <p14:creationId xmlns:p14="http://schemas.microsoft.com/office/powerpoint/2010/main" val="1064808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DEDBC-8685-437E-A7CB-51ED59C46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02" y="1512212"/>
            <a:ext cx="10515600" cy="510695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Co uchazeče v testech CERMAT čeká:</a:t>
            </a:r>
          </a:p>
          <a:p>
            <a:r>
              <a:rPr lang="cs-CZ" sz="2400" dirty="0"/>
              <a:t>Testy se skládají z matematiky a českého jazyka a literatury a jsou připraveny v provedení pro čtyřleté, šestileté a osmileté obory studia.</a:t>
            </a:r>
          </a:p>
          <a:p>
            <a:r>
              <a:rPr lang="cs-CZ" sz="2400" dirty="0"/>
              <a:t>Testy jsou v </a:t>
            </a:r>
            <a:r>
              <a:rPr lang="cs-CZ" sz="2400" b="1" dirty="0"/>
              <a:t>papírové podobě.</a:t>
            </a:r>
            <a:endParaRPr lang="cs-CZ" sz="2400" dirty="0"/>
          </a:p>
          <a:p>
            <a:r>
              <a:rPr lang="cs-CZ" sz="2400" b="1" dirty="0">
                <a:solidFill>
                  <a:srgbClr val="92D050"/>
                </a:solidFill>
              </a:rPr>
              <a:t>Test z českého jazyka a literatury</a:t>
            </a:r>
            <a:r>
              <a:rPr lang="cs-CZ" sz="2400" dirty="0"/>
              <a:t> obsahuje uzavřené (úlohy se 4 alternativami odpovědí "</a:t>
            </a:r>
            <a:r>
              <a:rPr lang="cs-CZ" sz="2400" dirty="0" err="1"/>
              <a:t>multiple-choice</a:t>
            </a:r>
            <a:r>
              <a:rPr lang="cs-CZ" sz="2400" dirty="0"/>
              <a:t>", přiřazovací, uspořádací úlohy s řazením podle vybraného kritéria, nebo dichotomické "ano-ne" úlohy) a otevřené úlohy. Na vypracování máte 60 minut.</a:t>
            </a:r>
          </a:p>
          <a:p>
            <a:r>
              <a:rPr lang="cs-CZ" sz="2400" b="1" dirty="0">
                <a:solidFill>
                  <a:srgbClr val="92D050"/>
                </a:solidFill>
              </a:rPr>
              <a:t>Test z matematiky</a:t>
            </a:r>
            <a:r>
              <a:rPr lang="cs-CZ" sz="2400" dirty="0">
                <a:solidFill>
                  <a:srgbClr val="92D050"/>
                </a:solidFill>
              </a:rPr>
              <a:t> </a:t>
            </a:r>
            <a:r>
              <a:rPr lang="cs-CZ" sz="2400" dirty="0"/>
              <a:t>se skládá z uzavřených (5 alternativ odpovědí "</a:t>
            </a:r>
            <a:r>
              <a:rPr lang="cs-CZ" sz="2400" dirty="0" err="1"/>
              <a:t>multiple-choice</a:t>
            </a:r>
            <a:r>
              <a:rPr lang="cs-CZ" sz="2400" dirty="0"/>
              <a:t>", přiřazovací a dichotomické "ano-ne" úlohy) i otevřených úloh. U otevřených úloh se požaduje a hodnotí i postup řešení. Časový limit je 70 minut.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200" b="1" dirty="0">
                <a:solidFill>
                  <a:srgbClr val="FF0000"/>
                </a:solidFill>
              </a:rPr>
              <a:t>Ukázkové testy: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b="1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http://cermat.cz/</a:t>
            </a:r>
            <a:r>
              <a:rPr lang="cs-CZ" sz="1900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	</a:t>
            </a:r>
            <a:r>
              <a:rPr lang="cs-CZ" sz="1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testy z minulých let zdarma</a:t>
            </a:r>
            <a:endParaRPr lang="cs-CZ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b="1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https://scio.cz/</a:t>
            </a:r>
            <a:r>
              <a:rPr lang="cs-CZ" sz="1900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s-CZ" sz="1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zpoplatněná příprava na SŠ</a:t>
            </a:r>
            <a:endParaRPr lang="cs-CZ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b="1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http://www.zkousky-nanecisto.cz/</a:t>
            </a:r>
            <a:endParaRPr lang="cs-CZ" sz="1900" b="1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https://scio.cz/Ukazky/OnlinePriprava/Testy</a:t>
            </a:r>
            <a:endParaRPr lang="cs-CZ" sz="1900" b="1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  <a:p>
            <a:pPr marL="45720" lvl="0" indent="0" algn="ctr">
              <a:buNone/>
            </a:pPr>
            <a:endParaRPr lang="cs-CZ" sz="2000" dirty="0">
              <a:cs typeface="Times New Roman" pitchFamily="18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6BA2556-D99F-4BBF-A4B0-831F8F51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02" y="669701"/>
            <a:ext cx="11384264" cy="74082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3. Jednotná přijímací zkouška	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B6F968F-F1DF-4DEB-9B72-DF9922214A03}"/>
              </a:ext>
            </a:extLst>
          </p:cNvPr>
          <p:cNvSpPr txBox="1">
            <a:spLocks/>
          </p:cNvSpPr>
          <p:nvPr/>
        </p:nvSpPr>
        <p:spPr>
          <a:xfrm>
            <a:off x="6811861" y="0"/>
            <a:ext cx="5740924" cy="84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PŘIJÍMACÍ ŘÍZENÍ NA SŠ</a:t>
            </a:r>
          </a:p>
        </p:txBody>
      </p:sp>
      <p:sp>
        <p:nvSpPr>
          <p:cNvPr id="2" name="Šipka doprava 1"/>
          <p:cNvSpPr/>
          <p:nvPr/>
        </p:nvSpPr>
        <p:spPr>
          <a:xfrm rot="10800000">
            <a:off x="7601803" y="4995080"/>
            <a:ext cx="1869743" cy="131018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9803785" y="4623615"/>
            <a:ext cx="18831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>
                <a:solidFill>
                  <a:srgbClr val="FF0000"/>
                </a:solidFill>
                <a:latin typeface="Arial Black" panose="020B0A0402010202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597020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DEDBC-8685-437E-A7CB-51ED59C46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7" y="1556279"/>
            <a:ext cx="10515600" cy="4382569"/>
          </a:xfrm>
        </p:spPr>
        <p:txBody>
          <a:bodyPr>
            <a:normAutofit/>
          </a:bodyPr>
          <a:lstStyle/>
          <a:p>
            <a:r>
              <a:rPr lang="cs-CZ" sz="2400" b="1" dirty="0"/>
              <a:t>Koho se jednotné testy </a:t>
            </a:r>
            <a:r>
              <a:rPr lang="cs-CZ" sz="2400" b="1" dirty="0">
                <a:solidFill>
                  <a:srgbClr val="FF0000"/>
                </a:solidFill>
              </a:rPr>
              <a:t>netýkají:</a:t>
            </a:r>
          </a:p>
          <a:p>
            <a:r>
              <a:rPr lang="cs-CZ" sz="2400" dirty="0"/>
              <a:t>obory vzdělání se závěrečnou zkouškou</a:t>
            </a:r>
          </a:p>
          <a:p>
            <a:r>
              <a:rPr lang="cs-CZ" sz="2400" dirty="0"/>
              <a:t>obory vzdělání s výučním listem</a:t>
            </a:r>
          </a:p>
          <a:p>
            <a:r>
              <a:rPr lang="cs-CZ" sz="2400" dirty="0"/>
              <a:t>obory zkráceného studia </a:t>
            </a:r>
          </a:p>
          <a:p>
            <a:r>
              <a:rPr lang="cs-CZ" sz="2400" dirty="0"/>
              <a:t>obory skupiny 82 Umění a užité umění, kde se koná talentová zkouška 2. - 15. 1. § 62 odst. 3 školského zákona</a:t>
            </a:r>
          </a:p>
          <a:p>
            <a:r>
              <a:rPr lang="cs-CZ" sz="2400" dirty="0"/>
              <a:t>obory vzdělávání konzervatoří, kde se koná talentová zkouška 15. - 31. 1. § 88 odst. 2 školského zákona</a:t>
            </a:r>
          </a:p>
          <a:p>
            <a:pPr marL="45720" lvl="0" indent="0" algn="ctr">
              <a:buNone/>
            </a:pPr>
            <a:endParaRPr lang="cs-CZ" sz="2000" dirty="0">
              <a:cs typeface="Times New Roman" pitchFamily="18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A36C83C-6A40-40DF-8C2A-010BCBC72B7C}"/>
              </a:ext>
            </a:extLst>
          </p:cNvPr>
          <p:cNvSpPr txBox="1">
            <a:spLocks/>
          </p:cNvSpPr>
          <p:nvPr/>
        </p:nvSpPr>
        <p:spPr>
          <a:xfrm>
            <a:off x="209725" y="713768"/>
            <a:ext cx="11384264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3. Jednotná přijímací zkouška	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A91A074F-6798-4144-AEEE-6C4EEC83A983}"/>
              </a:ext>
            </a:extLst>
          </p:cNvPr>
          <p:cNvSpPr txBox="1">
            <a:spLocks/>
          </p:cNvSpPr>
          <p:nvPr/>
        </p:nvSpPr>
        <p:spPr>
          <a:xfrm>
            <a:off x="6811861" y="0"/>
            <a:ext cx="5740924" cy="84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PŘIJÍMACÍ ŘÍZENÍ NA SŠ</a:t>
            </a:r>
          </a:p>
        </p:txBody>
      </p:sp>
    </p:spTree>
    <p:extLst>
      <p:ext uri="{BB962C8B-B14F-4D97-AF65-F5344CB8AC3E}">
        <p14:creationId xmlns:p14="http://schemas.microsoft.com/office/powerpoint/2010/main" val="571781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711" y="462672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  <a:latin typeface="Arial Black" panose="020B0A04020102020204" pitchFamily="34" charset="0"/>
              </a:rPr>
              <a:t>3. Jednotná přijímací zkouška	</a:t>
            </a:r>
            <a:r>
              <a:rPr lang="cs-CZ" dirty="0">
                <a:solidFill>
                  <a:srgbClr val="FF0000"/>
                </a:solidFill>
                <a:latin typeface="Arial Black" panose="020B0A04020102020204" pitchFamily="34" charset="0"/>
              </a:rPr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1722" y="2043990"/>
            <a:ext cx="10515600" cy="4351338"/>
          </a:xfrm>
        </p:spPr>
        <p:txBody>
          <a:bodyPr/>
          <a:lstStyle/>
          <a:p>
            <a:r>
              <a:rPr lang="cs-CZ" dirty="0"/>
              <a:t> Rozhodnutí o </a:t>
            </a:r>
            <a:r>
              <a:rPr lang="cs-CZ" b="1" dirty="0">
                <a:solidFill>
                  <a:srgbClr val="FF0000"/>
                </a:solidFill>
              </a:rPr>
              <a:t>PŘIJETÍ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ředitel dané střední školy zveřejňuje v zákonem stanovené lhůtě na webových stránkách školy.</a:t>
            </a:r>
          </a:p>
          <a:p>
            <a:r>
              <a:rPr lang="cs-CZ" dirty="0"/>
              <a:t>Rozhodnutí o </a:t>
            </a:r>
            <a:r>
              <a:rPr lang="cs-CZ" b="1" dirty="0">
                <a:solidFill>
                  <a:srgbClr val="FF0000"/>
                </a:solidFill>
              </a:rPr>
              <a:t>NEPŘIJETÍ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je doručováno poštou.</a:t>
            </a:r>
          </a:p>
          <a:p>
            <a:r>
              <a:rPr lang="cs-CZ" dirty="0"/>
              <a:t>Odvolací řízení - odvolání</a:t>
            </a:r>
          </a:p>
          <a:p>
            <a:pPr lvl="1"/>
            <a:r>
              <a:rPr lang="cs-CZ" dirty="0"/>
              <a:t>Proti rozhodnutí ředitele školy o nepřijetí ke studiu může uchazeč nebo zákonný zástupce nezletilého uchazeče podat odvolání</a:t>
            </a:r>
            <a:r>
              <a:rPr lang="cs-CZ" b="1" dirty="0"/>
              <a:t> </a:t>
            </a:r>
            <a:r>
              <a:rPr lang="cs-CZ" b="1" dirty="0">
                <a:solidFill>
                  <a:srgbClr val="FF0000"/>
                </a:solidFill>
              </a:rPr>
              <a:t>ve lhůtě 3 pracovních dnů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dirty="0"/>
              <a:t>od doručení rozhodnutí </a:t>
            </a:r>
            <a:r>
              <a:rPr lang="cs-CZ" b="1" dirty="0"/>
              <a:t>prostřednictvím ředitele</a:t>
            </a:r>
            <a:r>
              <a:rPr lang="cs-CZ" dirty="0"/>
              <a:t> střední školy.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24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22A1B-52CC-45BE-8EBA-58B247F57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Další kola přijímacího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DC08E2-1191-4449-B016-5BC8CEDC0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FF0000"/>
                </a:solidFill>
              </a:rPr>
              <a:t>V případě, že se žák nedostal ani na jednu školu a bylo neúspěšné také odvolání, podá si přihlášku do 2. kola přijímacího řízení (počet přihlášek není omezen), !!!! NE všechny školy vypisují 2. kola 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461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5806A-D957-459F-A5BB-E0F0FC07B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38" y="620825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4. Příprava na jednotnou přijímací zkoušku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1CE154-B4A3-4AD5-BC10-DAA146FBF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7300"/>
            <a:ext cx="10515600" cy="487822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Další možnosti přípravy od společnosti SCIO</a:t>
            </a:r>
          </a:p>
          <a:p>
            <a:pPr lvl="1"/>
            <a:r>
              <a:rPr lang="cs-CZ" dirty="0"/>
              <a:t>Prezenční kurzy:	</a:t>
            </a:r>
            <a:r>
              <a:rPr lang="cs-CZ" dirty="0">
                <a:hlinkClick r:id="rId2"/>
              </a:rPr>
              <a:t>https://www.scio.cz/prijimaci-zkousky-na-ss/prezencni-kurzy/index.asp?_ga=2.201319150.1988202666.1569934055-1106417804.1569934055#pkForm</a:t>
            </a:r>
            <a:r>
              <a:rPr lang="cs-CZ" dirty="0"/>
              <a:t> (Olomouc, Gymnázium </a:t>
            </a:r>
            <a:r>
              <a:rPr lang="cs-CZ" dirty="0" err="1"/>
              <a:t>Hejčín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Přijímačky na nečisto: </a:t>
            </a:r>
            <a:r>
              <a:rPr lang="cs-CZ" dirty="0">
                <a:hlinkClick r:id="rId3"/>
              </a:rPr>
              <a:t>https://www.scio.cz/prijimaci-zkousky-na-ss/prijimacky-nanecisto/?_ga=2.40222306.1988202666.1569934055-1106417804.1569934055</a:t>
            </a:r>
            <a:r>
              <a:rPr lang="cs-CZ" dirty="0"/>
              <a:t>	(Olomouc, Kosinova 4)</a:t>
            </a:r>
          </a:p>
          <a:p>
            <a:pPr lvl="1"/>
            <a:r>
              <a:rPr lang="cs-CZ" dirty="0"/>
              <a:t>Online příprava pomocí Videokurzů: </a:t>
            </a:r>
            <a:r>
              <a:rPr lang="cs-CZ" dirty="0">
                <a:hlinkClick r:id="rId4"/>
              </a:rPr>
              <a:t>https://www.scio.cz/prijimaci-zkousky-na-ss/on-line-kurzy/index.asp?_ga=2.37531488.1988202666.1569934055-1106417804.1569934055</a:t>
            </a:r>
            <a:endParaRPr lang="cs-CZ" dirty="0"/>
          </a:p>
          <a:p>
            <a:pPr lvl="1"/>
            <a:r>
              <a:rPr lang="cs-CZ" dirty="0"/>
              <a:t>Tištěné cvičebnice: </a:t>
            </a:r>
            <a:r>
              <a:rPr lang="cs-CZ" dirty="0">
                <a:hlinkClick r:id="rId5"/>
              </a:rPr>
              <a:t>https://www.scio.cz/prijimaci-zkousky-na-ss/tistene-sady-testu/index.asp?_ga=2.41411426.1988202666.1569934055-1106417804.1569934055</a:t>
            </a:r>
            <a:endParaRPr lang="cs-CZ" dirty="0"/>
          </a:p>
          <a:p>
            <a:pPr lvl="1"/>
            <a:r>
              <a:rPr lang="cs-CZ" dirty="0"/>
              <a:t>Ucelený balíček přípravy na 4 měsíce: </a:t>
            </a:r>
            <a:r>
              <a:rPr lang="cs-CZ" dirty="0">
                <a:hlinkClick r:id="rId6"/>
              </a:rPr>
              <a:t>https://www.scio.cz/prijimaci-zkousky-na-ss/mesicni-porce-pripravy/index.asp?_ga=2.7718770.1988202666.1569934055-1106417804.1569934055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D39F434-2AC5-4394-BE12-C7252FBA2804}"/>
              </a:ext>
            </a:extLst>
          </p:cNvPr>
          <p:cNvSpPr txBox="1">
            <a:spLocks/>
          </p:cNvSpPr>
          <p:nvPr/>
        </p:nvSpPr>
        <p:spPr>
          <a:xfrm>
            <a:off x="6819743" y="-100923"/>
            <a:ext cx="5740924" cy="84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PŘIJÍMACÍ ŘÍZENÍ NA SŠ</a:t>
            </a:r>
          </a:p>
        </p:txBody>
      </p:sp>
    </p:spTree>
    <p:extLst>
      <p:ext uri="{BB962C8B-B14F-4D97-AF65-F5344CB8AC3E}">
        <p14:creationId xmlns:p14="http://schemas.microsoft.com/office/powerpoint/2010/main" val="4155707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5A5E1-7054-4EEA-AA92-A96AE71D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01" y="7539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rgbClr val="FF0000"/>
                </a:solidFill>
                <a:latin typeface="Arial Black" panose="020B0A04020102020204" pitchFamily="34" charset="0"/>
              </a:rPr>
              <a:t>UPOZORNĚNÍ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DC6CC-0B86-492D-85BA-0FDAEBFE2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096" y="1990917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>
                <a:cs typeface="Times New Roman" pitchFamily="18" charset="0"/>
              </a:rPr>
              <a:t>korespondenci zasílejte doporučeně</a:t>
            </a:r>
          </a:p>
          <a:p>
            <a:pPr lvl="0"/>
            <a:r>
              <a:rPr lang="cs-CZ" dirty="0">
                <a:cs typeface="Times New Roman" pitchFamily="18" charset="0"/>
              </a:rPr>
              <a:t>pokud není možné, aby se žák dostavil k přijímací zkoušce, okamžitě kontaktujte ředitele SŠ a domluvte se s ním na další termín (max. do 3 dnů)</a:t>
            </a:r>
          </a:p>
          <a:p>
            <a:pPr lvl="0"/>
            <a:r>
              <a:rPr lang="cs-CZ" dirty="0">
                <a:cs typeface="Times New Roman" pitchFamily="18" charset="0"/>
              </a:rPr>
              <a:t>při ztrátě zápisového lístku vydává další Krajský úřad Olomouckého kraje</a:t>
            </a:r>
          </a:p>
          <a:p>
            <a:pPr lvl="0"/>
            <a:r>
              <a:rPr lang="cs-CZ" dirty="0">
                <a:cs typeface="Times New Roman" pitchFamily="18" charset="0"/>
              </a:rPr>
              <a:t>pokud žák není přijat na školu – podává odvolání – do 3 dnů od obdržení zprávy o nepřijetí</a:t>
            </a:r>
          </a:p>
          <a:p>
            <a:pPr lvl="0"/>
            <a:r>
              <a:rPr lang="cs-CZ" dirty="0">
                <a:cs typeface="Times New Roman" pitchFamily="18" charset="0"/>
              </a:rPr>
              <a:t>zápisový lístek je nutné doručit na střední školu osobně nebo poštou doporučeně do 10 dnů od přijetí</a:t>
            </a:r>
          </a:p>
          <a:p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27A7A23B-F3B8-4471-B6BF-7641E8FC0F8D}"/>
              </a:ext>
            </a:extLst>
          </p:cNvPr>
          <p:cNvSpPr txBox="1">
            <a:spLocks/>
          </p:cNvSpPr>
          <p:nvPr/>
        </p:nvSpPr>
        <p:spPr>
          <a:xfrm>
            <a:off x="6851140" y="0"/>
            <a:ext cx="5740924" cy="84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PŘIJÍMACÍ ŘÍZENÍ NA SŠ</a:t>
            </a:r>
          </a:p>
        </p:txBody>
      </p:sp>
    </p:spTree>
    <p:extLst>
      <p:ext uri="{BB962C8B-B14F-4D97-AF65-F5344CB8AC3E}">
        <p14:creationId xmlns:p14="http://schemas.microsoft.com/office/powerpoint/2010/main" val="169614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66C17-5718-4E38-8E7E-C71F050AB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ZÁVĚREM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7C1A50-5787-43CF-87C1-0943AEC21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788"/>
            <a:ext cx="10515600" cy="2995916"/>
          </a:xfrm>
        </p:spPr>
        <p:txBody>
          <a:bodyPr>
            <a:normAutofit/>
          </a:bodyPr>
          <a:lstStyle/>
          <a:p>
            <a:r>
              <a:rPr lang="cs-CZ" dirty="0"/>
              <a:t>Webové stránky  a informace výchovného poradce: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http://www.zssenicenh.cz/?page_id=478</a:t>
            </a:r>
            <a:endParaRPr lang="cs-CZ" dirty="0"/>
          </a:p>
          <a:p>
            <a:endParaRPr lang="cs-CZ" dirty="0"/>
          </a:p>
          <a:p>
            <a:r>
              <a:rPr lang="cs-CZ" dirty="0"/>
              <a:t>V případě potřeby je možné si domluvit konzultaci</a:t>
            </a:r>
          </a:p>
          <a:p>
            <a:pPr marL="0" indent="0">
              <a:buNone/>
            </a:pPr>
            <a:r>
              <a:rPr lang="cs-CZ" dirty="0"/>
              <a:t>	e-mail:	</a:t>
            </a:r>
            <a:r>
              <a:rPr lang="cs-CZ" u="sng" dirty="0">
                <a:solidFill>
                  <a:schemeClr val="accent1"/>
                </a:solidFill>
              </a:rPr>
              <a:t>marketa.houdkova</a:t>
            </a:r>
            <a:r>
              <a:rPr lang="cs-CZ" u="sng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cs-CZ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zssenicenh.cz</a:t>
            </a:r>
            <a:endParaRPr lang="cs-CZ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sz="2800" dirty="0"/>
              <a:t>Tel.:		588 880 258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85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49D3D-EA64-43A5-87DF-EAF99557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1" y="2766218"/>
            <a:ext cx="10515600" cy="1325563"/>
          </a:xfrm>
          <a:noFill/>
        </p:spPr>
        <p:txBody>
          <a:bodyPr/>
          <a:lstStyle/>
          <a:p>
            <a:pPr algn="ctr"/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1. VÝBĚR STŘEDNÍ ŠKOLY</a:t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endParaRPr lang="cs-CZ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0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92893-649F-4513-8179-8DCD67535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1674"/>
            <a:ext cx="12192000" cy="1258349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C000"/>
                </a:solidFill>
                <a:latin typeface="Arial Black" panose="020B0A04020102020204" pitchFamily="34" charset="0"/>
              </a:rPr>
              <a:t>1. Jak žákům pomůže naše škola?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CC3F2-DEBD-4E49-B34B-211C5389E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790" y="1760023"/>
            <a:ext cx="10515600" cy="4351338"/>
          </a:xfrm>
        </p:spPr>
        <p:txBody>
          <a:bodyPr/>
          <a:lstStyle/>
          <a:p>
            <a:r>
              <a:rPr lang="cs-CZ" dirty="0"/>
              <a:t>V rámci předmětu PRACOVNÍ ČINNOSTI (2.pol. 8.třída, 1.pol. 9.třída)</a:t>
            </a:r>
          </a:p>
          <a:p>
            <a:r>
              <a:rPr lang="cs-CZ" dirty="0"/>
              <a:t>Zprostředkování setkání se zástupci některých SŠ </a:t>
            </a:r>
          </a:p>
          <a:p>
            <a:r>
              <a:rPr lang="cs-CZ" dirty="0"/>
              <a:t>Exkurze na ÚŘADU PRÁCE v Olomouci – 2.11. 2023</a:t>
            </a:r>
          </a:p>
          <a:p>
            <a:r>
              <a:rPr lang="cs-CZ" dirty="0"/>
              <a:t>BURZA PRÁCE A VZDĚLÁNÍ Olomouc – 19. 10. 2023			</a:t>
            </a:r>
          </a:p>
          <a:p>
            <a:r>
              <a:rPr lang="cs-CZ" dirty="0"/>
              <a:t>SCHOLARIS 2023 – přehlídka středních škol (SŠ ROOSEVELTOVA OLOMOUC), 22.11 – 23.11. 2023</a:t>
            </a:r>
          </a:p>
          <a:p>
            <a:r>
              <a:rPr lang="cs-CZ" dirty="0"/>
              <a:t>Atlas školství</a:t>
            </a:r>
          </a:p>
          <a:p>
            <a:r>
              <a:rPr lang="cs-CZ" dirty="0"/>
              <a:t>letáčky a informace o školách, zejména o dnech otevřených dveří</a:t>
            </a:r>
          </a:p>
          <a:p>
            <a:pPr lvl="1"/>
            <a:endParaRPr lang="cs-CZ" dirty="0"/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0BA7651-1981-4E6F-98A7-8D8E7C8FCB8A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</p:spTree>
    <p:extLst>
      <p:ext uri="{BB962C8B-B14F-4D97-AF65-F5344CB8AC3E}">
        <p14:creationId xmlns:p14="http://schemas.microsoft.com/office/powerpoint/2010/main" val="315083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408DF-EB49-4DE9-8BA9-E531ED73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867" y="572671"/>
            <a:ext cx="10976924" cy="6303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Burza práce a vzdělání 2023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dirty="0">
                <a:solidFill>
                  <a:srgbClr val="0070C0"/>
                </a:solidFill>
              </a:rPr>
              <a:t>prezentační výstava nejvýznamnějších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  zaměstnavatelů Olomouckého kraje a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  spolupracujících středních a vysokých škol</a:t>
            </a:r>
          </a:p>
          <a:p>
            <a:r>
              <a:rPr lang="cs-CZ" b="1" dirty="0">
                <a:solidFill>
                  <a:srgbClr val="0070C0"/>
                </a:solidFill>
              </a:rPr>
              <a:t>Kdy a kde: 19. října 2023 od 9 do 17 hodin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               Výstaviště Flora Olomouc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  www.burzapav.cz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b="1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B7621F5-DA73-470D-A620-7C607A859960}"/>
              </a:ext>
            </a:extLst>
          </p:cNvPr>
          <p:cNvSpPr/>
          <p:nvPr/>
        </p:nvSpPr>
        <p:spPr>
          <a:xfrm>
            <a:off x="232699" y="3077902"/>
            <a:ext cx="607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1247E741-745C-44E3-A3CD-F48302B7C5E4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0435F510-CB03-477F-9821-473999D4D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901382"/>
              </p:ext>
            </p:extLst>
          </p:nvPr>
        </p:nvGraphicFramePr>
        <p:xfrm>
          <a:off x="7070862" y="-182422"/>
          <a:ext cx="5217252" cy="6916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r:id="rId3" imgW="4533723" imgH="6415677" progId="Acrobat.Document.DC">
                  <p:embed/>
                </p:oleObj>
              </mc:Choice>
              <mc:Fallback>
                <p:oleObj name="Acrobat Document" r:id="rId3" imgW="4533723" imgH="641567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70862" y="-182422"/>
                        <a:ext cx="5217252" cy="6916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78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408DF-EB49-4DE9-8BA9-E531ED73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502" y="305175"/>
            <a:ext cx="10976924" cy="6303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err="1"/>
              <a:t>Scholaris</a:t>
            </a:r>
            <a:r>
              <a:rPr lang="cs-CZ" sz="3200" b="1" dirty="0"/>
              <a:t> 2023</a:t>
            </a:r>
          </a:p>
          <a:p>
            <a:r>
              <a:rPr lang="cs-CZ" dirty="0">
                <a:solidFill>
                  <a:schemeClr val="accent1"/>
                </a:solidFill>
              </a:rPr>
              <a:t>Přehlídka středních škol v Olomouckém kraji</a:t>
            </a:r>
          </a:p>
          <a:p>
            <a:r>
              <a:rPr lang="cs-CZ" dirty="0">
                <a:solidFill>
                  <a:srgbClr val="FF0000"/>
                </a:solidFill>
              </a:rPr>
              <a:t>KDY:  </a:t>
            </a:r>
            <a:r>
              <a:rPr lang="cs-CZ" dirty="0"/>
              <a:t>23.-24.11. 2022</a:t>
            </a:r>
          </a:p>
          <a:p>
            <a:r>
              <a:rPr lang="cs-CZ" dirty="0">
                <a:solidFill>
                  <a:srgbClr val="FF0000"/>
                </a:solidFill>
              </a:rPr>
              <a:t>KDE: </a:t>
            </a:r>
            <a:r>
              <a:rPr lang="cs-CZ" dirty="0"/>
              <a:t>Střední škola polytechnická, Olomouc, Rooseveltova 79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b="1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B7621F5-DA73-470D-A620-7C607A859960}"/>
              </a:ext>
            </a:extLst>
          </p:cNvPr>
          <p:cNvSpPr/>
          <p:nvPr/>
        </p:nvSpPr>
        <p:spPr>
          <a:xfrm>
            <a:off x="232699" y="3077902"/>
            <a:ext cx="607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1247E741-745C-44E3-A3CD-F48302B7C5E4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  <p:pic>
        <p:nvPicPr>
          <p:cNvPr id="2050" name="Picture 2" descr="SCHOLASERVIS.cz">
            <a:extLst>
              <a:ext uri="{FF2B5EF4-FFF2-40B4-BE49-F238E27FC236}">
                <a16:creationId xmlns:a16="http://schemas.microsoft.com/office/drawing/2014/main" id="{1A8BF5FF-2DE6-4074-A393-3FC4B3FD9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750" y="3429001"/>
            <a:ext cx="3210587" cy="110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05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408DF-EB49-4DE9-8BA9-E531ED73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15" y="572671"/>
            <a:ext cx="10976924" cy="6303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Exkurze na Úřadu práce v Olomouci</a:t>
            </a:r>
          </a:p>
          <a:p>
            <a:pPr lvl="1"/>
            <a:r>
              <a:rPr lang="cs-CZ" sz="3000" dirty="0">
                <a:solidFill>
                  <a:srgbClr val="0070C0"/>
                </a:solidFill>
              </a:rPr>
              <a:t>IPS ÚP v Olomouci (Informační poradenské středisko Úřadu práce)</a:t>
            </a:r>
          </a:p>
          <a:p>
            <a:pPr lvl="1"/>
            <a:r>
              <a:rPr lang="cs-CZ" sz="3000" dirty="0">
                <a:solidFill>
                  <a:srgbClr val="0070C0"/>
                </a:solidFill>
              </a:rPr>
              <a:t>Přednáška pracovnic ÚP v Olomouci na téma volby střední školy</a:t>
            </a:r>
          </a:p>
          <a:p>
            <a:pPr lvl="1"/>
            <a:r>
              <a:rPr lang="cs-CZ" sz="3000" dirty="0">
                <a:solidFill>
                  <a:srgbClr val="FF0000"/>
                </a:solidFill>
              </a:rPr>
              <a:t>exkurze proběhne </a:t>
            </a:r>
            <a:r>
              <a:rPr lang="cs-CZ" sz="3000" b="1" dirty="0">
                <a:solidFill>
                  <a:srgbClr val="FF0000"/>
                </a:solidFill>
              </a:rPr>
              <a:t>2.11. 2023 - dopoledne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chemeClr val="accent4"/>
                </a:solidFill>
              </a:rPr>
              <a:t>*</a:t>
            </a:r>
          </a:p>
          <a:p>
            <a:pPr marL="457200" lvl="1" indent="0">
              <a:buNone/>
            </a:pPr>
            <a:endParaRPr lang="cs-CZ" b="1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B7621F5-DA73-470D-A620-7C607A859960}"/>
              </a:ext>
            </a:extLst>
          </p:cNvPr>
          <p:cNvSpPr/>
          <p:nvPr/>
        </p:nvSpPr>
        <p:spPr>
          <a:xfrm>
            <a:off x="232699" y="3077902"/>
            <a:ext cx="607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1247E741-745C-44E3-A3CD-F48302B7C5E4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</p:spTree>
    <p:extLst>
      <p:ext uri="{BB962C8B-B14F-4D97-AF65-F5344CB8AC3E}">
        <p14:creationId xmlns:p14="http://schemas.microsoft.com/office/powerpoint/2010/main" val="1772011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BCC4D-601D-4F8C-BAFB-6CB2829D8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33" y="1637936"/>
            <a:ext cx="10515600" cy="5005447"/>
          </a:xfrm>
        </p:spPr>
        <p:txBody>
          <a:bodyPr>
            <a:normAutofit/>
          </a:bodyPr>
          <a:lstStyle/>
          <a:p>
            <a:r>
              <a:rPr lang="cs-CZ" u="sng" dirty="0"/>
              <a:t>IPS ÚP, Olomouc:</a:t>
            </a:r>
          </a:p>
          <a:p>
            <a:pPr lvl="1"/>
            <a:r>
              <a:rPr lang="cs-CZ" dirty="0"/>
              <a:t>testy zájmové struktury (PC) a dotazníku volby povolání a plánování profesní kariéry</a:t>
            </a:r>
          </a:p>
          <a:p>
            <a:pPr lvl="1"/>
            <a:r>
              <a:rPr lang="cs-CZ" dirty="0"/>
              <a:t>testování probíhá ve spolupráci s pracovníkem IPS, je okamžitě vyhodnoceno, </a:t>
            </a:r>
            <a:r>
              <a:rPr lang="cs-CZ" dirty="0">
                <a:solidFill>
                  <a:srgbClr val="FF0000"/>
                </a:solidFill>
              </a:rPr>
              <a:t>poskytováno </a:t>
            </a:r>
            <a:r>
              <a:rPr lang="cs-CZ" b="1" dirty="0">
                <a:solidFill>
                  <a:srgbClr val="FF0000"/>
                </a:solidFill>
              </a:rPr>
              <a:t>ZDARMA</a:t>
            </a:r>
          </a:p>
          <a:p>
            <a:pPr lvl="1"/>
            <a:r>
              <a:rPr lang="cs-CZ" dirty="0"/>
              <a:t>K testování </a:t>
            </a:r>
            <a:r>
              <a:rPr lang="cs-CZ" b="1" dirty="0">
                <a:solidFill>
                  <a:srgbClr val="FF0000"/>
                </a:solidFill>
              </a:rPr>
              <a:t>je potřeba se předem objednat</a:t>
            </a:r>
            <a:endParaRPr lang="cs-CZ" dirty="0">
              <a:highlight>
                <a:srgbClr val="FFFF00"/>
              </a:highlight>
            </a:endParaRPr>
          </a:p>
          <a:p>
            <a:pPr marL="914400" lvl="2" indent="0">
              <a:buNone/>
            </a:pPr>
            <a:endParaRPr lang="cs-CZ" dirty="0"/>
          </a:p>
          <a:p>
            <a:pPr lvl="0">
              <a:buClr>
                <a:srgbClr val="6EA0B0"/>
              </a:buClr>
            </a:pPr>
            <a:r>
              <a:rPr lang="cs-CZ" u="sng" dirty="0">
                <a:cs typeface="Times New Roman" pitchFamily="18" charset="0"/>
              </a:rPr>
              <a:t>Pedagogicko-psychologická poradna (PPP) – testování </a:t>
            </a:r>
            <a:r>
              <a:rPr lang="cs-CZ" u="sng" dirty="0" err="1">
                <a:cs typeface="Times New Roman" pitchFamily="18" charset="0"/>
              </a:rPr>
              <a:t>profiorientace</a:t>
            </a:r>
            <a:endParaRPr lang="cs-CZ" u="sng" dirty="0">
              <a:cs typeface="Times New Roman" pitchFamily="18" charset="0"/>
            </a:endParaRPr>
          </a:p>
          <a:p>
            <a:pPr lvl="1">
              <a:buClr>
                <a:srgbClr val="6EA0B0"/>
              </a:buClr>
            </a:pPr>
            <a:r>
              <a:rPr lang="cs-CZ" sz="2800" dirty="0">
                <a:hlinkClick r:id="rId2"/>
              </a:rPr>
              <a:t>http://ppp-olomouc.cz/ppp/ppp-olomouc/</a:t>
            </a:r>
            <a:endParaRPr lang="cs-CZ" sz="2800" dirty="0"/>
          </a:p>
          <a:p>
            <a:pPr lvl="1">
              <a:buClr>
                <a:srgbClr val="6EA0B0"/>
              </a:buClr>
            </a:pPr>
            <a:r>
              <a:rPr lang="cs-CZ" sz="2800" dirty="0"/>
              <a:t>Tel. 585 221 045 ( + žádost ZŠ o vyšetření)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9BAB739-8797-4A27-B7B0-F9A1CD373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33" y="645827"/>
            <a:ext cx="10515600" cy="111301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FFC000"/>
                </a:solidFill>
                <a:latin typeface="Arial Black" panose="020B0A04020102020204" pitchFamily="34" charset="0"/>
              </a:rPr>
              <a:t>2. Možnosti testování profesní orientace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7E7F69FD-1C3D-4F55-8418-0C0D6FBED504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</p:spTree>
    <p:extLst>
      <p:ext uri="{BB962C8B-B14F-4D97-AF65-F5344CB8AC3E}">
        <p14:creationId xmlns:p14="http://schemas.microsoft.com/office/powerpoint/2010/main" val="254037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BCC4D-601D-4F8C-BAFB-6CB2829D8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84" y="1848951"/>
            <a:ext cx="10515600" cy="500544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u="sng" dirty="0"/>
              <a:t>Online testy k volbě povolání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u="sng" dirty="0">
                <a:solidFill>
                  <a:srgbClr val="0000FF"/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http://www.emiero.cz/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- osobnostní test zdarma, návrhy povolání</a:t>
            </a:r>
            <a:endParaRPr lang="cs-CZ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https://www.salmondo.cz/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- test zdarma i za poplatek</a:t>
            </a:r>
            <a:endParaRPr lang="cs-CZ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http://test-osobnosti.com/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- test za poplatek</a:t>
            </a:r>
            <a:endParaRPr lang="cs-CZ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u="sng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9BAB739-8797-4A27-B7B0-F9A1CD373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33" y="735939"/>
            <a:ext cx="10515600" cy="111301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2. Možnosti testování profesní orientace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7E7F69FD-1C3D-4F55-8418-0C0D6FBED504}"/>
              </a:ext>
            </a:extLst>
          </p:cNvPr>
          <p:cNvSpPr txBox="1">
            <a:spLocks/>
          </p:cNvSpPr>
          <p:nvPr/>
        </p:nvSpPr>
        <p:spPr>
          <a:xfrm>
            <a:off x="7070861" y="25906"/>
            <a:ext cx="5217253" cy="7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STŘEDNÍ ŠKOLY</a:t>
            </a:r>
          </a:p>
        </p:txBody>
      </p:sp>
    </p:spTree>
    <p:extLst>
      <p:ext uri="{BB962C8B-B14F-4D97-AF65-F5344CB8AC3E}">
        <p14:creationId xmlns:p14="http://schemas.microsoft.com/office/powerpoint/2010/main" val="1727320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1815</Words>
  <Application>Microsoft Office PowerPoint</Application>
  <PresentationFormat>Širokoúhlá obrazovka</PresentationFormat>
  <Paragraphs>210</Paragraphs>
  <Slides>27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Times New Roman</vt:lpstr>
      <vt:lpstr>Wingdings</vt:lpstr>
      <vt:lpstr>Motiv Office</vt:lpstr>
      <vt:lpstr>Acrobat Document</vt:lpstr>
      <vt:lpstr>INFORMACE OHLEDNĚ PŘIJÍMACÍHO ŘÍZENÍ NA STŘEDNÍ ŠKOLY VE ŠKOLNÍM ROCE 2023-2024 </vt:lpstr>
      <vt:lpstr>OBSAH PREZENTACE</vt:lpstr>
      <vt:lpstr>1. VÝBĚR STŘEDNÍ ŠKOLY </vt:lpstr>
      <vt:lpstr>1. Jak žákům pomůže naše škola?</vt:lpstr>
      <vt:lpstr>Prezentace aplikace PowerPoint</vt:lpstr>
      <vt:lpstr>Prezentace aplikace PowerPoint</vt:lpstr>
      <vt:lpstr>Prezentace aplikace PowerPoint</vt:lpstr>
      <vt:lpstr>2. Možnosti testování profesní orientace</vt:lpstr>
      <vt:lpstr>2. Možnosti testování profesní orientace</vt:lpstr>
      <vt:lpstr>3. Zdroje informací k výběru SŠ i o průběhu přijímacího řízení</vt:lpstr>
      <vt:lpstr>3. Zdroje informací k výběru SŠ i o průběhu přijímacího řízení</vt:lpstr>
      <vt:lpstr>3. Zdroje informací k výběru SŠ i o průběhu přijímacího řízení</vt:lpstr>
      <vt:lpstr>Nejdůležitější odkazy:</vt:lpstr>
      <vt:lpstr>Prezentace aplikace PowerPoint</vt:lpstr>
      <vt:lpstr>2. PŘIJÍMACÍ ŘÍZENÍ NA SŠ</vt:lpstr>
      <vt:lpstr>PODÁNÍ PŘIHLÁŠEK</vt:lpstr>
      <vt:lpstr>Přihláška</vt:lpstr>
      <vt:lpstr>Termíny přijímacích zkoušek</vt:lpstr>
      <vt:lpstr>Zápisový lístek</vt:lpstr>
      <vt:lpstr>Jednotná přijímací zkouška – pro obory s maturitou,  na učební obory se nekoná  </vt:lpstr>
      <vt:lpstr>3. Jednotná přijímací zkouška </vt:lpstr>
      <vt:lpstr>Prezentace aplikace PowerPoint</vt:lpstr>
      <vt:lpstr>3. Jednotná přijímací zkouška VÝSLEDKY</vt:lpstr>
      <vt:lpstr>Další kola přijímacího řízení</vt:lpstr>
      <vt:lpstr>4. Příprava na jednotnou přijímací zkoušku</vt:lpstr>
      <vt:lpstr>UPOZORNĚNÍ</vt:lpstr>
      <vt:lpstr>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STŘEDNÍ ŠKOLY  &amp;  PŘIJÍMACÍ ŘÍZENÍ NA SŠ V ROCE 2020</dc:title>
  <dc:creator>Jana Hanuštiaková</dc:creator>
  <cp:lastModifiedBy>Markéta Houdková</cp:lastModifiedBy>
  <cp:revision>88</cp:revision>
  <cp:lastPrinted>2020-10-01T13:22:12Z</cp:lastPrinted>
  <dcterms:created xsi:type="dcterms:W3CDTF">2019-09-29T08:10:29Z</dcterms:created>
  <dcterms:modified xsi:type="dcterms:W3CDTF">2023-10-09T08:46:41Z</dcterms:modified>
</cp:coreProperties>
</file>